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</p:sldMasterIdLst>
  <p:sldIdLst>
    <p:sldId id="352" r:id="rId2"/>
    <p:sldId id="349" r:id="rId3"/>
    <p:sldId id="383" r:id="rId4"/>
    <p:sldId id="258" r:id="rId5"/>
    <p:sldId id="380" r:id="rId6"/>
    <p:sldId id="357" r:id="rId7"/>
    <p:sldId id="390" r:id="rId8"/>
    <p:sldId id="356" r:id="rId9"/>
    <p:sldId id="369" r:id="rId10"/>
    <p:sldId id="361" r:id="rId11"/>
    <p:sldId id="353" r:id="rId12"/>
    <p:sldId id="362" r:id="rId13"/>
    <p:sldId id="354" r:id="rId14"/>
    <p:sldId id="397" r:id="rId15"/>
    <p:sldId id="368" r:id="rId16"/>
    <p:sldId id="363" r:id="rId17"/>
    <p:sldId id="351" r:id="rId18"/>
    <p:sldId id="394" r:id="rId19"/>
    <p:sldId id="395" r:id="rId20"/>
    <p:sldId id="358" r:id="rId21"/>
    <p:sldId id="359" r:id="rId22"/>
    <p:sldId id="367" r:id="rId23"/>
    <p:sldId id="364" r:id="rId24"/>
    <p:sldId id="365" r:id="rId25"/>
    <p:sldId id="366" r:id="rId26"/>
    <p:sldId id="321" r:id="rId27"/>
    <p:sldId id="386" r:id="rId28"/>
    <p:sldId id="387" r:id="rId29"/>
    <p:sldId id="370" r:id="rId30"/>
    <p:sldId id="360" r:id="rId31"/>
    <p:sldId id="379" r:id="rId32"/>
    <p:sldId id="389" r:id="rId33"/>
    <p:sldId id="373" r:id="rId34"/>
    <p:sldId id="374" r:id="rId35"/>
    <p:sldId id="375" r:id="rId36"/>
    <p:sldId id="376" r:id="rId37"/>
    <p:sldId id="377" r:id="rId38"/>
    <p:sldId id="378" r:id="rId39"/>
    <p:sldId id="273" r:id="rId40"/>
    <p:sldId id="396" r:id="rId41"/>
    <p:sldId id="265" r:id="rId42"/>
    <p:sldId id="371" r:id="rId43"/>
    <p:sldId id="372" r:id="rId44"/>
    <p:sldId id="391" r:id="rId45"/>
    <p:sldId id="392" r:id="rId46"/>
    <p:sldId id="393" r:id="rId47"/>
    <p:sldId id="382" r:id="rId48"/>
    <p:sldId id="381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0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3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5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2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2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2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4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3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5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9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6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1513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0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35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63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98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53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935DCDD-A6A8-44DE-AB06-A52453E35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9D7BC-67DF-4272-9123-5A6F1AB86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37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F6AF6-CE45-4D57-9529-4C534683D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209" y="2438400"/>
            <a:ext cx="8825659" cy="1981200"/>
          </a:xfrm>
        </p:spPr>
        <p:txBody>
          <a:bodyPr/>
          <a:lstStyle/>
          <a:p>
            <a:pPr algn="ctr"/>
            <a:r>
              <a:rPr lang="en-US" b="1" dirty="0"/>
              <a:t>LaMoure County SCD</a:t>
            </a:r>
            <a:br>
              <a:rPr lang="en-US" b="1" dirty="0"/>
            </a:br>
            <a:r>
              <a:rPr lang="en-US" b="1" dirty="0"/>
              <a:t>Arboretum Project</a:t>
            </a:r>
          </a:p>
        </p:txBody>
      </p:sp>
    </p:spTree>
    <p:extLst>
      <p:ext uri="{BB962C8B-B14F-4D97-AF65-F5344CB8AC3E}">
        <p14:creationId xmlns:p14="http://schemas.microsoft.com/office/powerpoint/2010/main" val="384245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D81BB7-9141-4D0B-925A-16462C597E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754" y="270757"/>
            <a:ext cx="6450042" cy="631648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EFAF0B-B8CB-4D6F-ABED-89A3D6E7C383}"/>
              </a:ext>
            </a:extLst>
          </p:cNvPr>
          <p:cNvCxnSpPr>
            <a:cxnSpLocks/>
          </p:cNvCxnSpPr>
          <p:nvPr/>
        </p:nvCxnSpPr>
        <p:spPr>
          <a:xfrm>
            <a:off x="2581275" y="2438400"/>
            <a:ext cx="2216529" cy="99060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849640C-AB9C-4BE6-B104-4DE66F17B13B}"/>
              </a:ext>
            </a:extLst>
          </p:cNvPr>
          <p:cNvSpPr/>
          <p:nvPr/>
        </p:nvSpPr>
        <p:spPr>
          <a:xfrm>
            <a:off x="679565" y="210375"/>
            <a:ext cx="2694524" cy="2358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Started late fall 2017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 and Mary Lou Gentzkow wanted to donate 2 acres of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hayland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the LaMoure Soil Conservation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BB6A5-5597-4340-A52D-028539DF02F8}"/>
              </a:ext>
            </a:extLst>
          </p:cNvPr>
          <p:cNvSpPr/>
          <p:nvPr/>
        </p:nvSpPr>
        <p:spPr>
          <a:xfrm>
            <a:off x="509860" y="3162724"/>
            <a:ext cx="2914650" cy="1971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we accept this?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it get used?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we afford this?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it fit with our goals?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we use funding for this?</a:t>
            </a:r>
          </a:p>
        </p:txBody>
      </p:sp>
    </p:spTree>
    <p:extLst>
      <p:ext uri="{BB962C8B-B14F-4D97-AF65-F5344CB8AC3E}">
        <p14:creationId xmlns:p14="http://schemas.microsoft.com/office/powerpoint/2010/main" val="482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5E2D8FDB-C15A-4C64-9802-469F4432B1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3926" y="431460"/>
            <a:ext cx="8110801" cy="574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4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ED203-1A43-4C91-BAA4-ED0F63D9435F}"/>
              </a:ext>
            </a:extLst>
          </p:cNvPr>
          <p:cNvSpPr txBox="1"/>
          <p:nvPr/>
        </p:nvSpPr>
        <p:spPr>
          <a:xfrm>
            <a:off x="3704479" y="1079294"/>
            <a:ext cx="4444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Design????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8BF89-E0CA-42C4-85A9-DD6B92EA289E}"/>
              </a:ext>
            </a:extLst>
          </p:cNvPr>
          <p:cNvSpPr txBox="1"/>
          <p:nvPr/>
        </p:nvSpPr>
        <p:spPr>
          <a:xfrm rot="518612">
            <a:off x="1582693" y="4194739"/>
            <a:ext cx="3097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Handicap accessible?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F248E-E32C-4C97-875B-140A2688425B}"/>
              </a:ext>
            </a:extLst>
          </p:cNvPr>
          <p:cNvSpPr txBox="1"/>
          <p:nvPr/>
        </p:nvSpPr>
        <p:spPr>
          <a:xfrm rot="20562559">
            <a:off x="1894062" y="2482363"/>
            <a:ext cx="2132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Walking path?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530B1-4EA9-4C32-ABAE-6FDF5F59CBB7}"/>
              </a:ext>
            </a:extLst>
          </p:cNvPr>
          <p:cNvSpPr txBox="1"/>
          <p:nvPr/>
        </p:nvSpPr>
        <p:spPr>
          <a:xfrm rot="20281979">
            <a:off x="4808624" y="4782702"/>
            <a:ext cx="2629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Hire an architect?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38A0FC-8BA9-4880-BFF2-99BCBB4571F0}"/>
              </a:ext>
            </a:extLst>
          </p:cNvPr>
          <p:cNvSpPr txBox="1"/>
          <p:nvPr/>
        </p:nvSpPr>
        <p:spPr>
          <a:xfrm>
            <a:off x="4636959" y="3049072"/>
            <a:ext cx="1846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Deer fence?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194E0-A0AC-400E-9CF6-A9184DF830A7}"/>
              </a:ext>
            </a:extLst>
          </p:cNvPr>
          <p:cNvSpPr txBox="1"/>
          <p:nvPr/>
        </p:nvSpPr>
        <p:spPr>
          <a:xfrm rot="398549">
            <a:off x="7410557" y="1861520"/>
            <a:ext cx="3081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Add features?</a:t>
            </a:r>
          </a:p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	mounds?</a:t>
            </a:r>
          </a:p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	edging?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AF8E9-49C8-411C-A55C-3399A1655734}"/>
              </a:ext>
            </a:extLst>
          </p:cNvPr>
          <p:cNvSpPr txBox="1"/>
          <p:nvPr/>
        </p:nvSpPr>
        <p:spPr>
          <a:xfrm>
            <a:off x="8300077" y="4309918"/>
            <a:ext cx="1707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Dig a well?</a:t>
            </a:r>
          </a:p>
        </p:txBody>
      </p:sp>
    </p:spTree>
    <p:extLst>
      <p:ext uri="{BB962C8B-B14F-4D97-AF65-F5344CB8AC3E}">
        <p14:creationId xmlns:p14="http://schemas.microsoft.com/office/powerpoint/2010/main" val="40947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DBB7997A-49B7-46EE-B496-0EEEEF219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506" y="3015927"/>
            <a:ext cx="5701718" cy="35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685ABA59-D877-4D31-A52A-470FEB78F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4140" y="3903604"/>
            <a:ext cx="4759354" cy="267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e the source image">
            <a:extLst>
              <a:ext uri="{FF2B5EF4-FFF2-40B4-BE49-F238E27FC236}">
                <a16:creationId xmlns:a16="http://schemas.microsoft.com/office/drawing/2014/main" id="{2404E013-A717-45B7-8F9C-CAEB1C456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506" y="194914"/>
            <a:ext cx="4051883" cy="270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BB2CDED6-80BB-4A7B-A42E-8CBDA368F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4338" y="278499"/>
            <a:ext cx="6739156" cy="336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F45FDE-8465-4B11-8818-D58EDC0B97E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389" y="2146342"/>
            <a:ext cx="2147964" cy="267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7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1C01F7-84AB-429D-B774-0E5F593DF692}"/>
              </a:ext>
            </a:extLst>
          </p:cNvPr>
          <p:cNvSpPr txBox="1"/>
          <p:nvPr/>
        </p:nvSpPr>
        <p:spPr>
          <a:xfrm>
            <a:off x="3704479" y="1079294"/>
            <a:ext cx="4444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K.I.S.S. Method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84177E-21C9-484A-A0F4-665780B16A0D}"/>
              </a:ext>
            </a:extLst>
          </p:cNvPr>
          <p:cNvSpPr txBox="1"/>
          <p:nvPr/>
        </p:nvSpPr>
        <p:spPr>
          <a:xfrm>
            <a:off x="4863357" y="2436675"/>
            <a:ext cx="115929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Keep</a:t>
            </a:r>
          </a:p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It </a:t>
            </a:r>
          </a:p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Simple</a:t>
            </a:r>
          </a:p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Stupid!</a:t>
            </a:r>
          </a:p>
        </p:txBody>
      </p:sp>
    </p:spTree>
    <p:extLst>
      <p:ext uri="{BB962C8B-B14F-4D97-AF65-F5344CB8AC3E}">
        <p14:creationId xmlns:p14="http://schemas.microsoft.com/office/powerpoint/2010/main" val="3871561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B4E404-33A4-4447-BA18-51A107226F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3536" y="1330209"/>
            <a:ext cx="5550483" cy="4162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6EEB8F-32F2-4459-9E9A-4A3E7A5F83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98383" y="2777282"/>
            <a:ext cx="3896686" cy="29225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FB4709-D29A-4C07-BC28-5EBEFB7DEC54}"/>
              </a:ext>
            </a:extLst>
          </p:cNvPr>
          <p:cNvSpPr txBox="1"/>
          <p:nvPr/>
        </p:nvSpPr>
        <p:spPr>
          <a:xfrm>
            <a:off x="6271511" y="671117"/>
            <a:ext cx="4978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Arboretum </a:t>
            </a:r>
          </a:p>
          <a:p>
            <a:r>
              <a:rPr lang="en-US" sz="3200" dirty="0"/>
              <a:t>at </a:t>
            </a:r>
            <a:r>
              <a:rPr lang="en-US" sz="3200" dirty="0" err="1"/>
              <a:t>Absaraka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564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ED203-1A43-4C91-BAA4-ED0F63D9435F}"/>
              </a:ext>
            </a:extLst>
          </p:cNvPr>
          <p:cNvSpPr txBox="1"/>
          <p:nvPr/>
        </p:nvSpPr>
        <p:spPr>
          <a:xfrm>
            <a:off x="3704479" y="1079294"/>
            <a:ext cx="4444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Decisions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8BF89-E0CA-42C4-85A9-DD6B92EA289E}"/>
              </a:ext>
            </a:extLst>
          </p:cNvPr>
          <p:cNvSpPr txBox="1"/>
          <p:nvPr/>
        </p:nvSpPr>
        <p:spPr>
          <a:xfrm rot="518612">
            <a:off x="1582693" y="4194739"/>
            <a:ext cx="3097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Handicap accessible?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F248E-E32C-4C97-875B-140A2688425B}"/>
              </a:ext>
            </a:extLst>
          </p:cNvPr>
          <p:cNvSpPr txBox="1"/>
          <p:nvPr/>
        </p:nvSpPr>
        <p:spPr>
          <a:xfrm rot="20562559">
            <a:off x="1894062" y="2482363"/>
            <a:ext cx="2132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Walking path?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530B1-4EA9-4C32-ABAE-6FDF5F59CBB7}"/>
              </a:ext>
            </a:extLst>
          </p:cNvPr>
          <p:cNvSpPr txBox="1"/>
          <p:nvPr/>
        </p:nvSpPr>
        <p:spPr>
          <a:xfrm rot="20281979">
            <a:off x="5438950" y="4480775"/>
            <a:ext cx="2629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Hire an architect?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38A0FC-8BA9-4880-BFF2-99BCBB4571F0}"/>
              </a:ext>
            </a:extLst>
          </p:cNvPr>
          <p:cNvSpPr txBox="1"/>
          <p:nvPr/>
        </p:nvSpPr>
        <p:spPr>
          <a:xfrm>
            <a:off x="4636959" y="3049072"/>
            <a:ext cx="1846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Deer fence?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194E0-A0AC-400E-9CF6-A9184DF830A7}"/>
              </a:ext>
            </a:extLst>
          </p:cNvPr>
          <p:cNvSpPr txBox="1"/>
          <p:nvPr/>
        </p:nvSpPr>
        <p:spPr>
          <a:xfrm rot="398549">
            <a:off x="7436160" y="1923498"/>
            <a:ext cx="3081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Add features?</a:t>
            </a:r>
          </a:p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	mounds?</a:t>
            </a:r>
          </a:p>
          <a:p>
            <a:pPr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	edging?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5AAC2A-56F3-41AB-AABB-407097E59C18}"/>
              </a:ext>
            </a:extLst>
          </p:cNvPr>
          <p:cNvSpPr txBox="1"/>
          <p:nvPr/>
        </p:nvSpPr>
        <p:spPr>
          <a:xfrm>
            <a:off x="2826623" y="2893033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889BFA-406D-4437-83B5-EA4C6C5C92BD}"/>
              </a:ext>
            </a:extLst>
          </p:cNvPr>
          <p:cNvSpPr txBox="1"/>
          <p:nvPr/>
        </p:nvSpPr>
        <p:spPr>
          <a:xfrm>
            <a:off x="2826623" y="4647730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A4421-38E6-45F7-90B9-9620D6BF9696}"/>
              </a:ext>
            </a:extLst>
          </p:cNvPr>
          <p:cNvSpPr txBox="1"/>
          <p:nvPr/>
        </p:nvSpPr>
        <p:spPr>
          <a:xfrm>
            <a:off x="5308518" y="3452359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F27CC8-DF2A-4A68-83D9-577AC6BE8D55}"/>
              </a:ext>
            </a:extLst>
          </p:cNvPr>
          <p:cNvSpPr txBox="1"/>
          <p:nvPr/>
        </p:nvSpPr>
        <p:spPr>
          <a:xfrm>
            <a:off x="6756935" y="4947731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20456A-9AF3-4CD3-A6FE-23FD4B4C8F22}"/>
              </a:ext>
            </a:extLst>
          </p:cNvPr>
          <p:cNvSpPr txBox="1"/>
          <p:nvPr/>
        </p:nvSpPr>
        <p:spPr>
          <a:xfrm>
            <a:off x="9626599" y="2893032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81BEF2-FD7D-4D6D-B9CD-B93718ED30FA}"/>
              </a:ext>
            </a:extLst>
          </p:cNvPr>
          <p:cNvSpPr txBox="1"/>
          <p:nvPr/>
        </p:nvSpPr>
        <p:spPr>
          <a:xfrm>
            <a:off x="8511585" y="4007991"/>
            <a:ext cx="1707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2800" dirty="0">
                <a:solidFill>
                  <a:srgbClr val="FFFF00"/>
                </a:solidFill>
                <a:latin typeface="Garamond"/>
              </a:rPr>
              <a:t>Dig a well?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B8AA2A-60DA-46B2-97AC-631BB95D24BC}"/>
              </a:ext>
            </a:extLst>
          </p:cNvPr>
          <p:cNvSpPr txBox="1"/>
          <p:nvPr/>
        </p:nvSpPr>
        <p:spPr>
          <a:xfrm>
            <a:off x="9461664" y="4463400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548667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outdoor, tool, nature&#10;&#10;Description automatically generated">
            <a:extLst>
              <a:ext uri="{FF2B5EF4-FFF2-40B4-BE49-F238E27FC236}">
                <a16:creationId xmlns:a16="http://schemas.microsoft.com/office/drawing/2014/main" id="{323CAEDF-D5F8-4432-AD36-F280A7EAA3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78192" y="1279559"/>
            <a:ext cx="5731844" cy="42988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A8BDEC-E76A-4962-AF60-441F1BF1D43B}"/>
              </a:ext>
            </a:extLst>
          </p:cNvPr>
          <p:cNvSpPr txBox="1"/>
          <p:nvPr/>
        </p:nvSpPr>
        <p:spPr>
          <a:xfrm>
            <a:off x="8678958" y="3429000"/>
            <a:ext cx="1868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finally just grabbed a shovel!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E195BD-3DBE-46B1-89EB-7C7341D38758}"/>
              </a:ext>
            </a:extLst>
          </p:cNvPr>
          <p:cNvSpPr txBox="1"/>
          <p:nvPr/>
        </p:nvSpPr>
        <p:spPr>
          <a:xfrm>
            <a:off x="8504532" y="1966408"/>
            <a:ext cx="2217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August 2018</a:t>
            </a:r>
          </a:p>
        </p:txBody>
      </p:sp>
    </p:spTree>
    <p:extLst>
      <p:ext uri="{BB962C8B-B14F-4D97-AF65-F5344CB8AC3E}">
        <p14:creationId xmlns:p14="http://schemas.microsoft.com/office/powerpoint/2010/main" val="916002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grass, outdoor&#10;&#10;Description automatically generated">
            <a:extLst>
              <a:ext uri="{FF2B5EF4-FFF2-40B4-BE49-F238E27FC236}">
                <a16:creationId xmlns:a16="http://schemas.microsoft.com/office/drawing/2014/main" id="{1CFEFF08-C3A1-4E16-BD4F-8F899B4B32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54452" y="1160205"/>
            <a:ext cx="5807745" cy="4355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BCB425-096A-46E4-A699-5A4419F622AA}"/>
              </a:ext>
            </a:extLst>
          </p:cNvPr>
          <p:cNvSpPr txBox="1"/>
          <p:nvPr/>
        </p:nvSpPr>
        <p:spPr>
          <a:xfrm>
            <a:off x="8707533" y="2395033"/>
            <a:ext cx="1868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Mary Lou Gentzkow</a:t>
            </a:r>
          </a:p>
        </p:txBody>
      </p:sp>
    </p:spTree>
    <p:extLst>
      <p:ext uri="{BB962C8B-B14F-4D97-AF65-F5344CB8AC3E}">
        <p14:creationId xmlns:p14="http://schemas.microsoft.com/office/powerpoint/2010/main" val="413042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C492B1-ECE5-4C7C-A92C-D827B2276E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72" y="193431"/>
            <a:ext cx="8744781" cy="64711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048E58-870D-465F-BF89-BB5159D7D621}"/>
              </a:ext>
            </a:extLst>
          </p:cNvPr>
          <p:cNvSpPr txBox="1"/>
          <p:nvPr/>
        </p:nvSpPr>
        <p:spPr>
          <a:xfrm>
            <a:off x="9898770" y="1883305"/>
            <a:ext cx="1868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7 trees</a:t>
            </a:r>
          </a:p>
          <a:p>
            <a:r>
              <a:rPr lang="en-US" sz="2400" dirty="0"/>
              <a:t> planted</a:t>
            </a:r>
          </a:p>
          <a:p>
            <a:r>
              <a:rPr lang="en-US" sz="2400" dirty="0"/>
              <a:t> fall 2018</a:t>
            </a:r>
          </a:p>
        </p:txBody>
      </p:sp>
    </p:spTree>
    <p:extLst>
      <p:ext uri="{BB962C8B-B14F-4D97-AF65-F5344CB8AC3E}">
        <p14:creationId xmlns:p14="http://schemas.microsoft.com/office/powerpoint/2010/main" val="3325360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sky, outdoor, standing&#10;&#10;Description automatically generated">
            <a:extLst>
              <a:ext uri="{FF2B5EF4-FFF2-40B4-BE49-F238E27FC236}">
                <a16:creationId xmlns:a16="http://schemas.microsoft.com/office/drawing/2014/main" id="{D5942A22-B2F5-47BB-9B1A-8945693335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4833" y="406866"/>
            <a:ext cx="8059024" cy="60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94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7FE1AE-8248-4A45-86B7-D0185E5571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254" y="1170108"/>
            <a:ext cx="6413124" cy="48458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EA4A4F-EDC8-49A2-93CF-30AE3903F528}"/>
              </a:ext>
            </a:extLst>
          </p:cNvPr>
          <p:cNvSpPr txBox="1"/>
          <p:nvPr/>
        </p:nvSpPr>
        <p:spPr>
          <a:xfrm>
            <a:off x="4400463" y="513338"/>
            <a:ext cx="3983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Sue’s Design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82B5B-33EB-4ABB-AFE9-8C80F1E28490}"/>
              </a:ext>
            </a:extLst>
          </p:cNvPr>
          <p:cNvSpPr txBox="1"/>
          <p:nvPr/>
        </p:nvSpPr>
        <p:spPr>
          <a:xfrm>
            <a:off x="417143" y="1789961"/>
            <a:ext cx="1249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wanted to know exact property line so I didn’t plant trees too close to the field.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444BFE-6281-4D87-9294-862A9FF13F65}"/>
              </a:ext>
            </a:extLst>
          </p:cNvPr>
          <p:cNvSpPr txBox="1"/>
          <p:nvPr/>
        </p:nvSpPr>
        <p:spPr>
          <a:xfrm>
            <a:off x="9659773" y="4867984"/>
            <a:ext cx="1868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Climbing vine for privacy from property owner to the south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6209D0-6255-401C-A305-C91632CB094B}"/>
              </a:ext>
            </a:extLst>
          </p:cNvPr>
          <p:cNvCxnSpPr>
            <a:cxnSpLocks/>
          </p:cNvCxnSpPr>
          <p:nvPr/>
        </p:nvCxnSpPr>
        <p:spPr>
          <a:xfrm flipH="1">
            <a:off x="8479858" y="5168766"/>
            <a:ext cx="1064412" cy="660942"/>
          </a:xfrm>
          <a:prstGeom prst="straightConnector1">
            <a:avLst/>
          </a:prstGeom>
          <a:ln w="508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DF7C78-8321-47DD-BBB0-DF9664376A76}"/>
              </a:ext>
            </a:extLst>
          </p:cNvPr>
          <p:cNvCxnSpPr/>
          <p:nvPr/>
        </p:nvCxnSpPr>
        <p:spPr>
          <a:xfrm>
            <a:off x="1461986" y="2863522"/>
            <a:ext cx="1249960" cy="0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73F7D12-BCE9-47E8-9847-0A2FE3F82F2A}"/>
              </a:ext>
            </a:extLst>
          </p:cNvPr>
          <p:cNvSpPr txBox="1"/>
          <p:nvPr/>
        </p:nvSpPr>
        <p:spPr>
          <a:xfrm>
            <a:off x="9842141" y="1990016"/>
            <a:ext cx="1868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This space left for the unusual horticultural plants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0F0372C-B1BC-46D8-B3A7-58B6586D7422}"/>
              </a:ext>
            </a:extLst>
          </p:cNvPr>
          <p:cNvCxnSpPr>
            <a:cxnSpLocks/>
          </p:cNvCxnSpPr>
          <p:nvPr/>
        </p:nvCxnSpPr>
        <p:spPr>
          <a:xfrm flipH="1">
            <a:off x="8008219" y="2608446"/>
            <a:ext cx="1651555" cy="199768"/>
          </a:xfrm>
          <a:prstGeom prst="straightConnector1">
            <a:avLst/>
          </a:prstGeom>
          <a:ln w="50800">
            <a:solidFill>
              <a:srgbClr val="66FF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07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5E2D8FDB-C15A-4C64-9802-469F4432B1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3926" y="431460"/>
            <a:ext cx="8110801" cy="574341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7968B56-FA68-4BB1-8E97-1BE367D6A7D3}"/>
              </a:ext>
            </a:extLst>
          </p:cNvPr>
          <p:cNvCxnSpPr/>
          <p:nvPr/>
        </p:nvCxnSpPr>
        <p:spPr>
          <a:xfrm>
            <a:off x="3609567" y="5069826"/>
            <a:ext cx="1249960" cy="0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520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350ED5F6-2E79-43DC-AD0E-97E28BBF59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2017" y="1203057"/>
            <a:ext cx="5935847" cy="44518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C84463-E3CD-4D88-8CAB-B80D4AD30B72}"/>
              </a:ext>
            </a:extLst>
          </p:cNvPr>
          <p:cNvSpPr/>
          <p:nvPr/>
        </p:nvSpPr>
        <p:spPr>
          <a:xfrm>
            <a:off x="2558641" y="3204595"/>
            <a:ext cx="746621" cy="66273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9D504-58DF-4773-BDDD-EAE089C4BDA5}"/>
              </a:ext>
            </a:extLst>
          </p:cNvPr>
          <p:cNvSpPr txBox="1"/>
          <p:nvPr/>
        </p:nvSpPr>
        <p:spPr>
          <a:xfrm>
            <a:off x="7449184" y="2499216"/>
            <a:ext cx="1868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A little wrench in the plan…</a:t>
            </a:r>
          </a:p>
        </p:txBody>
      </p:sp>
    </p:spTree>
    <p:extLst>
      <p:ext uri="{BB962C8B-B14F-4D97-AF65-F5344CB8AC3E}">
        <p14:creationId xmlns:p14="http://schemas.microsoft.com/office/powerpoint/2010/main" val="3018101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350ED5F6-2E79-43DC-AD0E-97E28BBF59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26888" y="-40554"/>
            <a:ext cx="5709711" cy="64851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C84463-E3CD-4D88-8CAB-B80D4AD30B72}"/>
              </a:ext>
            </a:extLst>
          </p:cNvPr>
          <p:cNvSpPr/>
          <p:nvPr/>
        </p:nvSpPr>
        <p:spPr>
          <a:xfrm>
            <a:off x="3674378" y="1736521"/>
            <a:ext cx="2919370" cy="2927758"/>
          </a:xfrm>
          <a:prstGeom prst="rect">
            <a:avLst/>
          </a:prstGeom>
          <a:noFill/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4673D-BE5F-419B-BED1-D79AF8A30214}"/>
              </a:ext>
            </a:extLst>
          </p:cNvPr>
          <p:cNvSpPr txBox="1"/>
          <p:nvPr/>
        </p:nvSpPr>
        <p:spPr>
          <a:xfrm>
            <a:off x="9462542" y="2228671"/>
            <a:ext cx="1868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own lots 1-12</a:t>
            </a:r>
          </a:p>
          <a:p>
            <a:r>
              <a:rPr lang="en-US" sz="2400" dirty="0"/>
              <a:t>And </a:t>
            </a:r>
          </a:p>
          <a:p>
            <a:r>
              <a:rPr lang="en-US" sz="2400" dirty="0"/>
              <a:t>13-24</a:t>
            </a:r>
          </a:p>
        </p:txBody>
      </p:sp>
    </p:spTree>
    <p:extLst>
      <p:ext uri="{BB962C8B-B14F-4D97-AF65-F5344CB8AC3E}">
        <p14:creationId xmlns:p14="http://schemas.microsoft.com/office/powerpoint/2010/main" val="3395749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79B402F-2BA6-46B9-8879-3BB80BF353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082" y="414682"/>
            <a:ext cx="8110801" cy="57434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3D6D56-EE22-447B-A936-3CF1A4EFA401}"/>
              </a:ext>
            </a:extLst>
          </p:cNvPr>
          <p:cNvSpPr/>
          <p:nvPr/>
        </p:nvSpPr>
        <p:spPr>
          <a:xfrm>
            <a:off x="3806335" y="1951014"/>
            <a:ext cx="510139" cy="25218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2B5AF-227F-4386-9971-1F5BF2CB1E12}"/>
              </a:ext>
            </a:extLst>
          </p:cNvPr>
          <p:cNvSpPr/>
          <p:nvPr/>
        </p:nvSpPr>
        <p:spPr>
          <a:xfrm>
            <a:off x="5833529" y="1951014"/>
            <a:ext cx="250257" cy="25218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AD457-72C1-4FF5-9C58-A2805468A6F2}"/>
              </a:ext>
            </a:extLst>
          </p:cNvPr>
          <p:cNvSpPr txBox="1"/>
          <p:nvPr/>
        </p:nvSpPr>
        <p:spPr>
          <a:xfrm rot="5400000">
            <a:off x="3500064" y="3027257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1DA903-C014-4EFC-9930-B98EF0394B91}"/>
              </a:ext>
            </a:extLst>
          </p:cNvPr>
          <p:cNvSpPr txBox="1"/>
          <p:nvPr/>
        </p:nvSpPr>
        <p:spPr>
          <a:xfrm rot="5400000">
            <a:off x="5597019" y="297422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F38421-A2F4-46CA-8B57-DB9DC31AF676}"/>
              </a:ext>
            </a:extLst>
          </p:cNvPr>
          <p:cNvSpPr txBox="1"/>
          <p:nvPr/>
        </p:nvSpPr>
        <p:spPr>
          <a:xfrm>
            <a:off x="9521266" y="2320204"/>
            <a:ext cx="186879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NOT</a:t>
            </a:r>
            <a:r>
              <a:rPr lang="en-US" sz="2400" dirty="0"/>
              <a:t> the</a:t>
            </a:r>
          </a:p>
          <a:p>
            <a:r>
              <a:rPr lang="en-US" sz="2400" dirty="0"/>
              <a:t>Alley and</a:t>
            </a:r>
          </a:p>
          <a:p>
            <a:r>
              <a:rPr lang="en-US" sz="2400" dirty="0"/>
              <a:t>The roadway</a:t>
            </a:r>
          </a:p>
        </p:txBody>
      </p:sp>
    </p:spTree>
    <p:extLst>
      <p:ext uri="{BB962C8B-B14F-4D97-AF65-F5344CB8AC3E}">
        <p14:creationId xmlns:p14="http://schemas.microsoft.com/office/powerpoint/2010/main" val="2816532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68CBABE-448A-4AD5-8D2C-C3D03CED9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5259" y="2413713"/>
            <a:ext cx="5410200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0410C1F7-BC2C-4CB1-AE8D-A089F53FCB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4203" y="2332751"/>
            <a:ext cx="4144161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CC00B4-48F7-4B90-A466-13203CA05EF2}"/>
              </a:ext>
            </a:extLst>
          </p:cNvPr>
          <p:cNvSpPr txBox="1"/>
          <p:nvPr/>
        </p:nvSpPr>
        <p:spPr>
          <a:xfrm>
            <a:off x="3154021" y="853362"/>
            <a:ext cx="4454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TORDON!!!!</a:t>
            </a:r>
          </a:p>
        </p:txBody>
      </p:sp>
    </p:spTree>
    <p:extLst>
      <p:ext uri="{BB962C8B-B14F-4D97-AF65-F5344CB8AC3E}">
        <p14:creationId xmlns:p14="http://schemas.microsoft.com/office/powerpoint/2010/main" val="1831833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9528EBDF-C4D5-46F0-860C-E81CA11E4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7956" y="2810616"/>
            <a:ext cx="5376994" cy="285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90992EE9-4276-411B-8EB8-B6C47E915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343" y="2155203"/>
            <a:ext cx="4161813" cy="416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A825FD-1938-4828-B833-C805ABA8C124}"/>
              </a:ext>
            </a:extLst>
          </p:cNvPr>
          <p:cNvSpPr txBox="1"/>
          <p:nvPr/>
        </p:nvSpPr>
        <p:spPr>
          <a:xfrm>
            <a:off x="2877424" y="777375"/>
            <a:ext cx="6501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Took Soil tests… expensive</a:t>
            </a:r>
          </a:p>
          <a:p>
            <a:endParaRPr lang="en-US" sz="2400" dirty="0"/>
          </a:p>
          <a:p>
            <a:r>
              <a:rPr lang="en-US" sz="2400" dirty="0"/>
              <a:t>						results:  no </a:t>
            </a:r>
            <a:r>
              <a:rPr lang="en-US" sz="2400" dirty="0" err="1"/>
              <a:t>tordon</a:t>
            </a:r>
            <a:r>
              <a:rPr lang="en-US" sz="2400" dirty="0"/>
              <a:t> found</a:t>
            </a:r>
          </a:p>
        </p:txBody>
      </p:sp>
    </p:spTree>
    <p:extLst>
      <p:ext uri="{BB962C8B-B14F-4D97-AF65-F5344CB8AC3E}">
        <p14:creationId xmlns:p14="http://schemas.microsoft.com/office/powerpoint/2010/main" val="2223080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1ED35A-7F99-4CFA-945C-69066AA1A9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18" y="970379"/>
            <a:ext cx="8862993" cy="49172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AAF370-1708-497C-B109-83F4040C93B7}"/>
              </a:ext>
            </a:extLst>
          </p:cNvPr>
          <p:cNvSpPr txBox="1"/>
          <p:nvPr/>
        </p:nvSpPr>
        <p:spPr>
          <a:xfrm>
            <a:off x="9974270" y="2228671"/>
            <a:ext cx="2047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20 trees</a:t>
            </a:r>
          </a:p>
          <a:p>
            <a:r>
              <a:rPr lang="en-US" sz="2400" dirty="0"/>
              <a:t> planted</a:t>
            </a:r>
          </a:p>
          <a:p>
            <a:r>
              <a:rPr lang="en-US" sz="2400" dirty="0"/>
              <a:t> spring 2019</a:t>
            </a:r>
          </a:p>
        </p:txBody>
      </p:sp>
    </p:spTree>
    <p:extLst>
      <p:ext uri="{BB962C8B-B14F-4D97-AF65-F5344CB8AC3E}">
        <p14:creationId xmlns:p14="http://schemas.microsoft.com/office/powerpoint/2010/main" val="2443248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BC8185-4212-462F-BDC5-69BDF2A601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398" y="778759"/>
            <a:ext cx="8870535" cy="53004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7762E1-8A63-478A-B946-92C96FE4B3B8}"/>
              </a:ext>
            </a:extLst>
          </p:cNvPr>
          <p:cNvSpPr txBox="1"/>
          <p:nvPr/>
        </p:nvSpPr>
        <p:spPr>
          <a:xfrm>
            <a:off x="670879" y="1893111"/>
            <a:ext cx="18687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Roadway could be a tallgrass wildflower patch. </a:t>
            </a:r>
          </a:p>
          <a:p>
            <a:endParaRPr lang="en-US" dirty="0"/>
          </a:p>
          <a:p>
            <a:r>
              <a:rPr lang="en-US" dirty="0"/>
              <a:t>Also good to have buffer from crop spray</a:t>
            </a:r>
          </a:p>
        </p:txBody>
      </p:sp>
    </p:spTree>
    <p:extLst>
      <p:ext uri="{BB962C8B-B14F-4D97-AF65-F5344CB8AC3E}">
        <p14:creationId xmlns:p14="http://schemas.microsoft.com/office/powerpoint/2010/main" val="904533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sky, outdoor, field&#10;&#10;Description automatically generated">
            <a:extLst>
              <a:ext uri="{FF2B5EF4-FFF2-40B4-BE49-F238E27FC236}">
                <a16:creationId xmlns:a16="http://schemas.microsoft.com/office/drawing/2014/main" id="{E3FAF9B0-7F25-46D7-B926-8B9F25C3C4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5053" y="616017"/>
            <a:ext cx="7501288" cy="562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16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DD7EAB-1E7E-4F2C-9DF7-FFA60FFEE3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021" y="547437"/>
            <a:ext cx="7684168" cy="576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76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B75F5685-90F0-455F-B140-AB987727D7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49160" y="1078834"/>
            <a:ext cx="5975525" cy="44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20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5CB1602B-D905-4426-943F-9A82087A5A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37312" y="309354"/>
            <a:ext cx="5757022" cy="62392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9884E2-9405-4CC6-8AA9-FB8BB577058D}"/>
              </a:ext>
            </a:extLst>
          </p:cNvPr>
          <p:cNvSpPr txBox="1"/>
          <p:nvPr/>
        </p:nvSpPr>
        <p:spPr>
          <a:xfrm>
            <a:off x="9223499" y="2036165"/>
            <a:ext cx="1989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Signs purchased from Newman Signs in Jamestown,</a:t>
            </a:r>
          </a:p>
          <a:p>
            <a:endParaRPr lang="en-US" sz="2000" dirty="0"/>
          </a:p>
          <a:p>
            <a:r>
              <a:rPr lang="en-US" sz="2000" dirty="0"/>
              <a:t>Holders ordered online</a:t>
            </a:r>
          </a:p>
        </p:txBody>
      </p:sp>
    </p:spTree>
    <p:extLst>
      <p:ext uri="{BB962C8B-B14F-4D97-AF65-F5344CB8AC3E}">
        <p14:creationId xmlns:p14="http://schemas.microsoft.com/office/powerpoint/2010/main" val="1596556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plant, tree&#10;&#10;Description automatically generated">
            <a:extLst>
              <a:ext uri="{FF2B5EF4-FFF2-40B4-BE49-F238E27FC236}">
                <a16:creationId xmlns:a16="http://schemas.microsoft.com/office/drawing/2014/main" id="{0D70BF3E-04A0-4093-B748-A2A24448F0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38153" y="1055897"/>
            <a:ext cx="6020267" cy="4515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F48028-35C0-42ED-8B87-82E152F6F560}"/>
              </a:ext>
            </a:extLst>
          </p:cNvPr>
          <p:cNvSpPr txBox="1"/>
          <p:nvPr/>
        </p:nvSpPr>
        <p:spPr>
          <a:xfrm>
            <a:off x="9059958" y="1859340"/>
            <a:ext cx="1868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Watering bags</a:t>
            </a:r>
          </a:p>
          <a:p>
            <a:pPr algn="ctr"/>
            <a:r>
              <a:rPr lang="en-US" sz="2400" dirty="0"/>
              <a:t>Holds 15 gallons</a:t>
            </a:r>
          </a:p>
        </p:txBody>
      </p:sp>
    </p:spTree>
    <p:extLst>
      <p:ext uri="{BB962C8B-B14F-4D97-AF65-F5344CB8AC3E}">
        <p14:creationId xmlns:p14="http://schemas.microsoft.com/office/powerpoint/2010/main" val="3980149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641B55-5851-4AF2-942B-06789B2A40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2201" y="874409"/>
            <a:ext cx="4409578" cy="33071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A687BA-FEDC-474D-BF1E-EB2B37EB89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02650" y="2206860"/>
            <a:ext cx="4286541" cy="3214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980305-42F4-4E59-9F3F-ACC74B906B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12725" y="3276339"/>
            <a:ext cx="3883869" cy="2912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296977-5ACD-4021-B930-2FBC47BC38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78552" y="699319"/>
            <a:ext cx="3008851" cy="22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6243BE-1D12-4EDA-8EF4-AB2EF80218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5325" y="1289660"/>
            <a:ext cx="5472185" cy="41041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86CA90-57DA-4416-B2F1-576A20EA00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123" y="1598103"/>
            <a:ext cx="5424880" cy="406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59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green, plant, fruit&#10;&#10;Description automatically generated">
            <a:extLst>
              <a:ext uri="{FF2B5EF4-FFF2-40B4-BE49-F238E27FC236}">
                <a16:creationId xmlns:a16="http://schemas.microsoft.com/office/drawing/2014/main" id="{B1289163-0D46-4C5D-88B8-C9F48A66B7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61084" y="1003199"/>
            <a:ext cx="4465507" cy="3349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10E96E-7513-4278-BD67-0839ECE507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9905" y="1351399"/>
            <a:ext cx="4780815" cy="35856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34BE7D-44F8-4F4A-9694-2B855BF3ED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01294" y="3895841"/>
            <a:ext cx="2541631" cy="19062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45FC5E-40E8-4CE3-9AEF-D2BD83647768}"/>
              </a:ext>
            </a:extLst>
          </p:cNvPr>
          <p:cNvSpPr txBox="1"/>
          <p:nvPr/>
        </p:nvSpPr>
        <p:spPr>
          <a:xfrm>
            <a:off x="5003099" y="987015"/>
            <a:ext cx="2127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LOTS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of grapes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 by the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 second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 year!</a:t>
            </a:r>
          </a:p>
        </p:txBody>
      </p:sp>
    </p:spTree>
    <p:extLst>
      <p:ext uri="{BB962C8B-B14F-4D97-AF65-F5344CB8AC3E}">
        <p14:creationId xmlns:p14="http://schemas.microsoft.com/office/powerpoint/2010/main" val="961307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1FDFF6-E05F-477D-98EB-A7A5F5CCF3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868" y="772427"/>
            <a:ext cx="8633862" cy="5313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F0D43-291D-4820-90AD-0AC956F3CD82}"/>
              </a:ext>
            </a:extLst>
          </p:cNvPr>
          <p:cNvSpPr txBox="1"/>
          <p:nvPr/>
        </p:nvSpPr>
        <p:spPr>
          <a:xfrm>
            <a:off x="9816557" y="1558081"/>
            <a:ext cx="19899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By 2020</a:t>
            </a:r>
          </a:p>
          <a:p>
            <a:r>
              <a:rPr lang="en-US" sz="2400" dirty="0"/>
              <a:t>There are </a:t>
            </a:r>
          </a:p>
          <a:p>
            <a:r>
              <a:rPr lang="en-US" sz="2400" dirty="0"/>
              <a:t>70 trees,</a:t>
            </a:r>
          </a:p>
          <a:p>
            <a:r>
              <a:rPr lang="en-US" sz="2400" dirty="0"/>
              <a:t>Shrubs,</a:t>
            </a:r>
          </a:p>
          <a:p>
            <a:r>
              <a:rPr lang="en-US" sz="2400" dirty="0"/>
              <a:t>Wildflowers, and grasses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757E6-FDA1-4B7B-A49C-E61B20773A3E}"/>
              </a:ext>
            </a:extLst>
          </p:cNvPr>
          <p:cNvSpPr txBox="1"/>
          <p:nvPr/>
        </p:nvSpPr>
        <p:spPr>
          <a:xfrm>
            <a:off x="9816557" y="4316196"/>
            <a:ext cx="2170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(and I gave</a:t>
            </a:r>
          </a:p>
          <a:p>
            <a:r>
              <a:rPr lang="en-US" dirty="0">
                <a:solidFill>
                  <a:srgbClr val="FFFF00"/>
                </a:solidFill>
              </a:rPr>
              <a:t>Up on avoiding the road and alley)</a:t>
            </a:r>
          </a:p>
        </p:txBody>
      </p:sp>
    </p:spTree>
    <p:extLst>
      <p:ext uri="{BB962C8B-B14F-4D97-AF65-F5344CB8AC3E}">
        <p14:creationId xmlns:p14="http://schemas.microsoft.com/office/powerpoint/2010/main" val="1070117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6920D1-B6BD-4FAB-AB9B-F49C38B7B49F}"/>
              </a:ext>
            </a:extLst>
          </p:cNvPr>
          <p:cNvSpPr txBox="1"/>
          <p:nvPr/>
        </p:nvSpPr>
        <p:spPr>
          <a:xfrm>
            <a:off x="6984574" y="3449973"/>
            <a:ext cx="4444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 few issues…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82D81-ED56-481A-9EF6-75B58EDD01D1}"/>
              </a:ext>
            </a:extLst>
          </p:cNvPr>
          <p:cNvSpPr txBox="1"/>
          <p:nvPr/>
        </p:nvSpPr>
        <p:spPr>
          <a:xfrm>
            <a:off x="5388746" y="2445488"/>
            <a:ext cx="4949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At this point, things are looking good but there are</a:t>
            </a:r>
          </a:p>
        </p:txBody>
      </p:sp>
      <p:pic>
        <p:nvPicPr>
          <p:cNvPr id="5124" name="Picture 4" descr="See the source image">
            <a:extLst>
              <a:ext uri="{FF2B5EF4-FFF2-40B4-BE49-F238E27FC236}">
                <a16:creationId xmlns:a16="http://schemas.microsoft.com/office/drawing/2014/main" id="{4280D234-9618-4CCF-B2A9-EA72EE4F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318" y="906566"/>
            <a:ext cx="4062718" cy="47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ee the source image">
            <a:extLst>
              <a:ext uri="{FF2B5EF4-FFF2-40B4-BE49-F238E27FC236}">
                <a16:creationId xmlns:a16="http://schemas.microsoft.com/office/drawing/2014/main" id="{8492A9B8-CA48-4EBF-87E3-38BB251D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100" y="4290015"/>
            <a:ext cx="1550303" cy="174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189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89C7BE-83EF-48A6-B896-5EEC7461C6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7664" y="734519"/>
            <a:ext cx="2982753" cy="223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3C9966-09F8-4681-B320-AAF278D8AD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43501">
            <a:off x="1583509" y="2823235"/>
            <a:ext cx="3559496" cy="2669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F56FF5-6DB9-4235-8E18-54DD2A5D36C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19567" y="3074518"/>
            <a:ext cx="3760832" cy="28206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F8B394-F17C-452D-BEFC-B61BF108AE5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40388" y="832829"/>
            <a:ext cx="2720596" cy="2040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929D86-9CE3-41E3-87C5-D5C67D8ED399}"/>
              </a:ext>
            </a:extLst>
          </p:cNvPr>
          <p:cNvSpPr txBox="1"/>
          <p:nvPr/>
        </p:nvSpPr>
        <p:spPr>
          <a:xfrm>
            <a:off x="6350466" y="1296197"/>
            <a:ext cx="374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Maintenance needed!</a:t>
            </a:r>
          </a:p>
        </p:txBody>
      </p:sp>
    </p:spTree>
    <p:extLst>
      <p:ext uri="{BB962C8B-B14F-4D97-AF65-F5344CB8AC3E}">
        <p14:creationId xmlns:p14="http://schemas.microsoft.com/office/powerpoint/2010/main" val="2434826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plant&#10;&#10;Description automatically generated">
            <a:extLst>
              <a:ext uri="{FF2B5EF4-FFF2-40B4-BE49-F238E27FC236}">
                <a16:creationId xmlns:a16="http://schemas.microsoft.com/office/drawing/2014/main" id="{4290F228-C9F1-49AE-9B36-7A641B6CB0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53102" y="1237929"/>
            <a:ext cx="6020267" cy="4515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FE0509-DB27-42F0-833F-B5435C569E4C}"/>
              </a:ext>
            </a:extLst>
          </p:cNvPr>
          <p:cNvSpPr txBox="1"/>
          <p:nvPr/>
        </p:nvSpPr>
        <p:spPr>
          <a:xfrm>
            <a:off x="7635070" y="1883214"/>
            <a:ext cx="2649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Gall thingy on oak tree</a:t>
            </a:r>
          </a:p>
        </p:txBody>
      </p:sp>
    </p:spTree>
    <p:extLst>
      <p:ext uri="{BB962C8B-B14F-4D97-AF65-F5344CB8AC3E}">
        <p14:creationId xmlns:p14="http://schemas.microsoft.com/office/powerpoint/2010/main" val="1102475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8946B-AAB2-4A69-996E-1607BB2F0A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67983" y="1259484"/>
            <a:ext cx="5785375" cy="433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19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farm machine, outdoor object&#10;&#10;Description automatically generated">
            <a:extLst>
              <a:ext uri="{FF2B5EF4-FFF2-40B4-BE49-F238E27FC236}">
                <a16:creationId xmlns:a16="http://schemas.microsoft.com/office/drawing/2014/main" id="{E811B3A5-C731-4A97-A8EF-EF41565A59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51224" y="1144387"/>
            <a:ext cx="5941969" cy="4456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D4DF76-C3CD-47E5-8F03-F2D908F9BC6C}"/>
              </a:ext>
            </a:extLst>
          </p:cNvPr>
          <p:cNvSpPr txBox="1"/>
          <p:nvPr/>
        </p:nvSpPr>
        <p:spPr>
          <a:xfrm>
            <a:off x="7873370" y="2633854"/>
            <a:ext cx="217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Some species I can only get in potted stock</a:t>
            </a:r>
          </a:p>
        </p:txBody>
      </p:sp>
    </p:spTree>
    <p:extLst>
      <p:ext uri="{BB962C8B-B14F-4D97-AF65-F5344CB8AC3E}">
        <p14:creationId xmlns:p14="http://schemas.microsoft.com/office/powerpoint/2010/main" val="2011113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stone&#10;&#10;Description automatically generated">
            <a:extLst>
              <a:ext uri="{FF2B5EF4-FFF2-40B4-BE49-F238E27FC236}">
                <a16:creationId xmlns:a16="http://schemas.microsoft.com/office/drawing/2014/main" id="{5A90C663-4C24-4172-BF99-E1E798494B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31824" y="1130868"/>
            <a:ext cx="6128352" cy="45962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C30F30-551C-445F-821B-CC5136D66F25}"/>
              </a:ext>
            </a:extLst>
          </p:cNvPr>
          <p:cNvSpPr txBox="1"/>
          <p:nvPr/>
        </p:nvSpPr>
        <p:spPr>
          <a:xfrm>
            <a:off x="9302207" y="2544546"/>
            <a:ext cx="217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Which leads to circling roots</a:t>
            </a:r>
          </a:p>
        </p:txBody>
      </p:sp>
    </p:spTree>
    <p:extLst>
      <p:ext uri="{BB962C8B-B14F-4D97-AF65-F5344CB8AC3E}">
        <p14:creationId xmlns:p14="http://schemas.microsoft.com/office/powerpoint/2010/main" val="1195266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52A38-DC0A-49CF-A77A-0CE88065DF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21902" y="1149632"/>
            <a:ext cx="6078316" cy="45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81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standing, plant&#10;&#10;Description automatically generated">
            <a:extLst>
              <a:ext uri="{FF2B5EF4-FFF2-40B4-BE49-F238E27FC236}">
                <a16:creationId xmlns:a16="http://schemas.microsoft.com/office/drawing/2014/main" id="{7A1321D2-E826-490D-A654-49147C877D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64244" y="1192232"/>
            <a:ext cx="6263512" cy="469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54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FA3EE8-83C6-42F2-8D26-D2F7C09F1F76}"/>
              </a:ext>
            </a:extLst>
          </p:cNvPr>
          <p:cNvSpPr txBox="1"/>
          <p:nvPr/>
        </p:nvSpPr>
        <p:spPr>
          <a:xfrm>
            <a:off x="4144161" y="2055302"/>
            <a:ext cx="1870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Pocket gophers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6DF3D-4F57-4C7B-AC6D-87880F4B52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78610" y="879019"/>
            <a:ext cx="6523605" cy="4892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F605D-E4AE-4540-B302-E33DB8B2DC29}"/>
              </a:ext>
            </a:extLst>
          </p:cNvPr>
          <p:cNvSpPr txBox="1"/>
          <p:nvPr/>
        </p:nvSpPr>
        <p:spPr>
          <a:xfrm>
            <a:off x="7279729" y="1804065"/>
            <a:ext cx="217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Pocket gophers</a:t>
            </a:r>
          </a:p>
        </p:txBody>
      </p:sp>
      <p:pic>
        <p:nvPicPr>
          <p:cNvPr id="7170" name="Picture 2" descr="See the source image">
            <a:extLst>
              <a:ext uri="{FF2B5EF4-FFF2-40B4-BE49-F238E27FC236}">
                <a16:creationId xmlns:a16="http://schemas.microsoft.com/office/drawing/2014/main" id="{3AA5FA7D-9310-4014-86EE-59CDB088E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7865" y="2343251"/>
            <a:ext cx="2860781" cy="196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5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A0AC7-2DAF-4563-9F90-700477CBDF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66672" y="1794401"/>
            <a:ext cx="4745139" cy="3558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0A76C0-607A-48D6-A601-B0629F8548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1745" y="1538537"/>
            <a:ext cx="5427444" cy="40705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50F55-FB5C-4F6B-ACBC-7250B27F11E5}"/>
              </a:ext>
            </a:extLst>
          </p:cNvPr>
          <p:cNvSpPr txBox="1"/>
          <p:nvPr/>
        </p:nvSpPr>
        <p:spPr>
          <a:xfrm>
            <a:off x="5464728" y="1658029"/>
            <a:ext cx="217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Why so droopy?</a:t>
            </a:r>
          </a:p>
        </p:txBody>
      </p:sp>
      <p:pic>
        <p:nvPicPr>
          <p:cNvPr id="8196" name="Picture 4" descr="See the source image">
            <a:extLst>
              <a:ext uri="{FF2B5EF4-FFF2-40B4-BE49-F238E27FC236}">
                <a16:creationId xmlns:a16="http://schemas.microsoft.com/office/drawing/2014/main" id="{6D3081B9-93B9-44C2-AE2F-052352644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8652" y="2146216"/>
            <a:ext cx="1626153" cy="162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8345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10B14DC-A3FE-476A-903D-3E6AD210C91D}"/>
              </a:ext>
            </a:extLst>
          </p:cNvPr>
          <p:cNvSpPr txBox="1"/>
          <p:nvPr/>
        </p:nvSpPr>
        <p:spPr>
          <a:xfrm>
            <a:off x="6966147" y="662430"/>
            <a:ext cx="217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Deer damage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DB6F03-5C27-47F4-972B-443200F9CD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53621" y="1873895"/>
            <a:ext cx="5176010" cy="3882007"/>
          </a:xfrm>
          <a:prstGeom prst="rect">
            <a:avLst/>
          </a:prstGeom>
        </p:spPr>
      </p:pic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639212D6-DA00-486E-8375-BCA796F4F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60710" y="2483052"/>
            <a:ext cx="1461871" cy="22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See the source image">
            <a:extLst>
              <a:ext uri="{FF2B5EF4-FFF2-40B4-BE49-F238E27FC236}">
                <a16:creationId xmlns:a16="http://schemas.microsoft.com/office/drawing/2014/main" id="{504340EF-573B-4C1F-A855-CA296EC002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67218" cy="196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389FE-87CD-46A8-8D1A-68B5C9E0B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146" y="2543960"/>
            <a:ext cx="2247900" cy="21621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AA7D6F-E827-4365-97C3-8406C874288F}"/>
              </a:ext>
            </a:extLst>
          </p:cNvPr>
          <p:cNvCxnSpPr/>
          <p:nvPr/>
        </p:nvCxnSpPr>
        <p:spPr>
          <a:xfrm>
            <a:off x="9630561" y="2751589"/>
            <a:ext cx="102310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14C9572-84F4-42C0-A3EA-79966C7E3BAC}"/>
              </a:ext>
            </a:extLst>
          </p:cNvPr>
          <p:cNvSpPr txBox="1"/>
          <p:nvPr/>
        </p:nvSpPr>
        <p:spPr>
          <a:xfrm>
            <a:off x="9701265" y="1961129"/>
            <a:ext cx="717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Sorry</a:t>
            </a:r>
          </a:p>
          <a:p>
            <a:pPr algn="ctr"/>
            <a:r>
              <a:rPr lang="en-US" dirty="0"/>
              <a:t>Not</a:t>
            </a:r>
          </a:p>
        </p:txBody>
      </p:sp>
      <p:pic>
        <p:nvPicPr>
          <p:cNvPr id="6152" name="Picture 8" descr="See the source image">
            <a:extLst>
              <a:ext uri="{FF2B5EF4-FFF2-40B4-BE49-F238E27FC236}">
                <a16:creationId xmlns:a16="http://schemas.microsoft.com/office/drawing/2014/main" id="{AE54DDAB-91E6-4F29-97C8-AB5523020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659" y="561762"/>
            <a:ext cx="2938345" cy="259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49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ooden&#10;&#10;Description automatically generated">
            <a:extLst>
              <a:ext uri="{FF2B5EF4-FFF2-40B4-BE49-F238E27FC236}">
                <a16:creationId xmlns:a16="http://schemas.microsoft.com/office/drawing/2014/main" id="{1B73FC9B-C7A2-4741-BC64-5769CDEEDE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63691" y="1082742"/>
            <a:ext cx="6256688" cy="46925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4884A7-8439-4998-83B1-3B98ED2246D7}"/>
              </a:ext>
            </a:extLst>
          </p:cNvPr>
          <p:cNvSpPr txBox="1"/>
          <p:nvPr/>
        </p:nvSpPr>
        <p:spPr>
          <a:xfrm>
            <a:off x="8707533" y="2395033"/>
            <a:ext cx="186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Pergola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0A3868-C5B0-4651-AB86-DDA5AF730829}"/>
              </a:ext>
            </a:extLst>
          </p:cNvPr>
          <p:cNvSpPr txBox="1"/>
          <p:nvPr/>
        </p:nvSpPr>
        <p:spPr>
          <a:xfrm>
            <a:off x="1074949" y="475352"/>
            <a:ext cx="1868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Remedy:</a:t>
            </a:r>
          </a:p>
          <a:p>
            <a:pPr algn="ctr"/>
            <a:endParaRPr lang="en-US" sz="2400" dirty="0"/>
          </a:p>
          <a:p>
            <a:pPr algn="ctr"/>
            <a:r>
              <a:rPr lang="en-US" dirty="0"/>
              <a:t>We needed someone to help with maintenance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9822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CC45E-1E53-4ADB-A473-0FF654C047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664" y="0"/>
            <a:ext cx="8675571" cy="650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267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998E1-2C2E-4CCE-AC8F-56ED4A7367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35308" y="2005522"/>
            <a:ext cx="4980031" cy="3735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42BB23-BDCF-4065-89B9-554CDC279D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49" y="507534"/>
            <a:ext cx="6795082" cy="509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68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A97216-40C0-49AD-8251-9A82D4EF9A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40769" y="1163826"/>
            <a:ext cx="5203737" cy="3902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8DAEE-B135-430B-934D-E8542ADF59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92338" y="1056167"/>
            <a:ext cx="5326776" cy="3995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4CF43A-DD8E-4E32-9650-0F543DB37F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00319" y="4046727"/>
            <a:ext cx="2214694" cy="287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373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3B5C23-CB9B-413A-A1C0-E959EA87B6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5088" y="809392"/>
            <a:ext cx="3268677" cy="24515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0D1D65-E253-48AD-BC78-739B16ECFD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68713" y="1641183"/>
            <a:ext cx="4767511" cy="357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3F9822-D9AD-43AA-BEDF-C0303D3A09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320472" y="2754125"/>
            <a:ext cx="3984537" cy="298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48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5CB05C-C052-4E99-B54F-B1BF73E174C5}"/>
              </a:ext>
            </a:extLst>
          </p:cNvPr>
          <p:cNvSpPr txBox="1"/>
          <p:nvPr/>
        </p:nvSpPr>
        <p:spPr>
          <a:xfrm>
            <a:off x="839883" y="166183"/>
            <a:ext cx="186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Budget: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B52883-BFDC-4EE4-ADD8-B19799CE8866}"/>
              </a:ext>
            </a:extLst>
          </p:cNvPr>
          <p:cNvSpPr/>
          <p:nvPr/>
        </p:nvSpPr>
        <p:spPr>
          <a:xfrm>
            <a:off x="2021928" y="911336"/>
            <a:ext cx="360045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2018	Abstract			905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permit			10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7 trees			1088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sprayer			53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soil testing			448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record at courthouse	20</a:t>
            </a:r>
          </a:p>
          <a:p>
            <a:r>
              <a:rPr lang="en-US" sz="1200" dirty="0">
                <a:solidFill>
                  <a:srgbClr val="FFC000"/>
                </a:solidFill>
              </a:rPr>
              <a:t>	land tax			14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66FF66"/>
                </a:solidFill>
              </a:rPr>
              <a:t>2019	grapes			158</a:t>
            </a:r>
          </a:p>
          <a:p>
            <a:r>
              <a:rPr lang="en-US" sz="1200" dirty="0">
                <a:solidFill>
                  <a:srgbClr val="66FF66"/>
                </a:solidFill>
              </a:rPr>
              <a:t>	watering bags </a:t>
            </a:r>
            <a:r>
              <a:rPr lang="en-US" sz="1200" dirty="0" err="1">
                <a:solidFill>
                  <a:srgbClr val="66FF66"/>
                </a:solidFill>
              </a:rPr>
              <a:t>etc</a:t>
            </a:r>
            <a:r>
              <a:rPr lang="en-US" sz="1200" dirty="0">
                <a:solidFill>
                  <a:srgbClr val="66FF66"/>
                </a:solidFill>
              </a:rPr>
              <a:t>		274</a:t>
            </a:r>
          </a:p>
          <a:p>
            <a:r>
              <a:rPr lang="en-US" sz="1200" dirty="0">
                <a:solidFill>
                  <a:srgbClr val="66FF66"/>
                </a:solidFill>
              </a:rPr>
              <a:t>	15 grapevines, 31 trees	2000</a:t>
            </a:r>
          </a:p>
          <a:p>
            <a:r>
              <a:rPr lang="en-US" sz="1200" dirty="0">
                <a:solidFill>
                  <a:srgbClr val="66FF66"/>
                </a:solidFill>
              </a:rPr>
              <a:t>	mow				525</a:t>
            </a:r>
          </a:p>
          <a:p>
            <a:r>
              <a:rPr lang="en-US" sz="1200" dirty="0">
                <a:solidFill>
                  <a:srgbClr val="66FF66"/>
                </a:solidFill>
              </a:rPr>
              <a:t>	grape fence		977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FFCCFF"/>
                </a:solidFill>
              </a:rPr>
              <a:t>2020	stakes for signs		457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welcome sign		300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other signs			224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15 shrubs			250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mulch			279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bench			150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pergola			318</a:t>
            </a:r>
          </a:p>
          <a:p>
            <a:r>
              <a:rPr lang="en-US" sz="1200" dirty="0">
                <a:solidFill>
                  <a:srgbClr val="FFCCFF"/>
                </a:solidFill>
              </a:rPr>
              <a:t>	</a:t>
            </a:r>
            <a:r>
              <a:rPr lang="en-US" sz="1200" u="sng" dirty="0">
                <a:solidFill>
                  <a:srgbClr val="FFCCFF"/>
                </a:solidFill>
              </a:rPr>
              <a:t>mulch			562</a:t>
            </a:r>
          </a:p>
          <a:p>
            <a:r>
              <a:rPr lang="en-US" sz="1200" dirty="0"/>
              <a:t>		</a:t>
            </a:r>
          </a:p>
          <a:p>
            <a:r>
              <a:rPr lang="en-US" sz="1200" dirty="0"/>
              <a:t>	Total:				9500</a:t>
            </a:r>
          </a:p>
          <a:p>
            <a:r>
              <a:rPr lang="en-US" sz="1200" dirty="0"/>
              <a:t>		</a:t>
            </a:r>
          </a:p>
          <a:p>
            <a:r>
              <a:rPr lang="en-US" sz="1200" dirty="0"/>
              <a:t>		</a:t>
            </a:r>
          </a:p>
          <a:p>
            <a:r>
              <a:rPr lang="en-US" sz="1200" dirty="0"/>
              <a:t>2021	mowing			?</a:t>
            </a:r>
          </a:p>
          <a:p>
            <a:r>
              <a:rPr lang="en-US" sz="1200" dirty="0"/>
              <a:t>	plants				500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9498E9-BCF4-4B4A-A682-BDAF78126B2D}"/>
              </a:ext>
            </a:extLst>
          </p:cNvPr>
          <p:cNvSpPr/>
          <p:nvPr/>
        </p:nvSpPr>
        <p:spPr>
          <a:xfrm>
            <a:off x="6096000" y="1225661"/>
            <a:ext cx="457368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		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Summary:		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plants:				3500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transfer land			  950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signs				1000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mowing				1000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bench, pergola		  470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soil testing			  450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mulch, fence, watering	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					2145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	</a:t>
            </a:r>
          </a:p>
          <a:p>
            <a:r>
              <a:rPr lang="en-US" sz="1600" b="1" dirty="0">
                <a:solidFill>
                  <a:srgbClr val="FFFF00"/>
                </a:solidFill>
              </a:rPr>
              <a:t>	Total:				9500</a:t>
            </a:r>
          </a:p>
          <a:p>
            <a:r>
              <a:rPr lang="en-US" sz="1400" dirty="0"/>
              <a:t>		</a:t>
            </a:r>
          </a:p>
          <a:p>
            <a:r>
              <a:rPr lang="en-US" sz="1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247558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2BCBB3-D746-4A81-9A2B-4B5F66B70AA5}"/>
              </a:ext>
            </a:extLst>
          </p:cNvPr>
          <p:cNvSpPr txBox="1"/>
          <p:nvPr/>
        </p:nvSpPr>
        <p:spPr>
          <a:xfrm>
            <a:off x="2609347" y="1548007"/>
            <a:ext cx="2684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Future plans: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65889-D79B-483E-8C06-022115FCEB50}"/>
              </a:ext>
            </a:extLst>
          </p:cNvPr>
          <p:cNvSpPr txBox="1"/>
          <p:nvPr/>
        </p:nvSpPr>
        <p:spPr>
          <a:xfrm>
            <a:off x="5901590" y="2382874"/>
            <a:ext cx="4987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A few more shrubs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Geocache site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Picnic table?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Maintain what we’ve got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3DA59D4-82ED-43A0-A866-ECADA8598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549" y="310345"/>
            <a:ext cx="4151218" cy="293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e the source image">
            <a:extLst>
              <a:ext uri="{FF2B5EF4-FFF2-40B4-BE49-F238E27FC236}">
                <a16:creationId xmlns:a16="http://schemas.microsoft.com/office/drawing/2014/main" id="{5A3156D9-0426-4D28-B4D4-E954DD0DB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5783" y="615255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9DF0BA-D97A-475A-9B37-7A9F1A2F9CF7}"/>
              </a:ext>
            </a:extLst>
          </p:cNvPr>
          <p:cNvSpPr/>
          <p:nvPr/>
        </p:nvSpPr>
        <p:spPr>
          <a:xfrm>
            <a:off x="3395005" y="4888310"/>
            <a:ext cx="6096000" cy="11734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Ongoing maintenance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it get used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it comply with our mission statement</a:t>
            </a:r>
          </a:p>
        </p:txBody>
      </p:sp>
      <p:pic>
        <p:nvPicPr>
          <p:cNvPr id="4102" name="Picture 6" descr="See the source image">
            <a:extLst>
              <a:ext uri="{FF2B5EF4-FFF2-40B4-BE49-F238E27FC236}">
                <a16:creationId xmlns:a16="http://schemas.microsoft.com/office/drawing/2014/main" id="{01FD71A8-489A-4D2B-84DD-712D9D92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996" y="4783326"/>
            <a:ext cx="2111229" cy="138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1047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642</Words>
  <Application>Microsoft Office PowerPoint</Application>
  <PresentationFormat>Widescreen</PresentationFormat>
  <Paragraphs>153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Century Gothic</vt:lpstr>
      <vt:lpstr>Garamond</vt:lpstr>
      <vt:lpstr>Wingdings</vt:lpstr>
      <vt:lpstr>Wingdings 3</vt:lpstr>
      <vt:lpstr>Ion</vt:lpstr>
      <vt:lpstr>LaMoure County SCD Arboretum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Muske, Susan - NRCS-CD, LaMoure, ND</dc:creator>
  <cp:lastModifiedBy>Muske, Susan - NRCS-CD, LaMoure, ND</cp:lastModifiedBy>
  <cp:revision>39</cp:revision>
  <dcterms:created xsi:type="dcterms:W3CDTF">2020-03-03T16:44:05Z</dcterms:created>
  <dcterms:modified xsi:type="dcterms:W3CDTF">2021-02-22T21:22:52Z</dcterms:modified>
</cp:coreProperties>
</file>